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9" r:id="rId3"/>
    <p:sldId id="260" r:id="rId4"/>
    <p:sldId id="261" r:id="rId5"/>
    <p:sldId id="279" r:id="rId6"/>
    <p:sldId id="283" r:id="rId7"/>
    <p:sldId id="284" r:id="rId8"/>
    <p:sldId id="266" r:id="rId9"/>
    <p:sldId id="267" r:id="rId10"/>
    <p:sldId id="268" r:id="rId11"/>
    <p:sldId id="269" r:id="rId12"/>
    <p:sldId id="280" r:id="rId13"/>
    <p:sldId id="271" r:id="rId14"/>
    <p:sldId id="273" r:id="rId15"/>
    <p:sldId id="275" r:id="rId16"/>
    <p:sldId id="281" r:id="rId17"/>
    <p:sldId id="277" r:id="rId18"/>
    <p:sldId id="282" r:id="rId19"/>
    <p:sldId id="285" r:id="rId20"/>
    <p:sldId id="286" r:id="rId21"/>
    <p:sldId id="288" r:id="rId22"/>
    <p:sldId id="257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72A376"/>
    <a:srgbClr val="527755"/>
    <a:srgbClr val="5D4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456" autoAdjust="0"/>
  </p:normalViewPr>
  <p:slideViewPr>
    <p:cSldViewPr>
      <p:cViewPr>
        <p:scale>
          <a:sx n="100" d="100"/>
          <a:sy n="100" d="100"/>
        </p:scale>
        <p:origin x="1914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0103C-8A5F-486C-928F-4A88487041FD}" type="datetimeFigureOut">
              <a:rPr lang="de-DE" smtClean="0"/>
              <a:t>15.06.2015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6C51C-D96D-413E-8B67-1E1FC3C9F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69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6C51C-D96D-413E-8B67-1E1FC3C9F124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8606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6C51C-D96D-413E-8B67-1E1FC3C9F12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370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6C51C-D96D-413E-8B67-1E1FC3C9F12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7992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65540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E63523-E515-4E86-82C6-5767F3972969}" type="slidenum">
              <a:rPr lang="en-US" altLang="de-DE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de-DE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351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</p:txBody>
      </p:sp>
      <p:sp>
        <p:nvSpPr>
          <p:cNvPr id="65540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E63523-E515-4E86-82C6-5767F3972969}" type="slidenum">
              <a:rPr lang="en-US" altLang="de-DE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de-DE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800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6C51C-D96D-413E-8B67-1E1FC3C9F12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4552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6C51C-D96D-413E-8B67-1E1FC3C9F12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923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6C51C-D96D-413E-8B67-1E1FC3C9F12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501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6C51C-D96D-413E-8B67-1E1FC3C9F124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507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Build</a:t>
            </a:r>
            <a:r>
              <a:rPr lang="de-DE" dirty="0" smtClean="0"/>
              <a:t> </a:t>
            </a:r>
            <a:r>
              <a:rPr lang="de-DE" dirty="0" err="1" smtClean="0"/>
              <a:t>pipeline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Build</a:t>
            </a:r>
            <a:r>
              <a:rPr lang="de-DE" baseline="0" dirty="0" smtClean="0"/>
              <a:t> </a:t>
            </a:r>
            <a:r>
              <a:rPr lang="de-DE" baseline="0" dirty="0" smtClean="0">
                <a:sym typeface="Wingdings" panose="05000000000000000000" pitchFamily="2" charset="2"/>
              </a:rPr>
              <a:t> Code </a:t>
            </a:r>
            <a:r>
              <a:rPr lang="de-DE" baseline="0" dirty="0" err="1" smtClean="0">
                <a:sym typeface="Wingdings" panose="05000000000000000000" pitchFamily="2" charset="2"/>
              </a:rPr>
              <a:t>Inspection</a:t>
            </a:r>
            <a:r>
              <a:rPr lang="de-DE" baseline="0" dirty="0" smtClean="0">
                <a:sym typeface="Wingdings" panose="05000000000000000000" pitchFamily="2" charset="2"/>
              </a:rPr>
              <a:t>  </a:t>
            </a:r>
          </a:p>
          <a:p>
            <a:r>
              <a:rPr lang="de-DE" baseline="0" dirty="0" smtClean="0">
                <a:sym typeface="Wingdings" panose="05000000000000000000" pitchFamily="2" charset="2"/>
              </a:rPr>
              <a:t>Unit Test  Code </a:t>
            </a:r>
            <a:r>
              <a:rPr lang="de-DE" baseline="0" dirty="0" err="1" smtClean="0">
                <a:sym typeface="Wingdings" panose="05000000000000000000" pitchFamily="2" charset="2"/>
              </a:rPr>
              <a:t>Documentation</a:t>
            </a:r>
            <a:r>
              <a:rPr lang="de-DE" baseline="0" dirty="0" smtClean="0">
                <a:sym typeface="Wingdings" panose="05000000000000000000" pitchFamily="2" charset="2"/>
              </a:rPr>
              <a:t>  </a:t>
            </a:r>
          </a:p>
          <a:p>
            <a:r>
              <a:rPr lang="de-DE" baseline="0" dirty="0" err="1" smtClean="0">
                <a:sym typeface="Wingdings" panose="05000000000000000000" pitchFamily="2" charset="2"/>
              </a:rPr>
              <a:t>Dev</a:t>
            </a:r>
            <a:r>
              <a:rPr lang="de-DE" baseline="0" dirty="0" smtClean="0">
                <a:sym typeface="Wingdings" panose="05000000000000000000" pitchFamily="2" charset="2"/>
              </a:rPr>
              <a:t> Deployment  </a:t>
            </a:r>
            <a:r>
              <a:rPr lang="de-DE" baseline="0" dirty="0" err="1" smtClean="0">
                <a:sym typeface="Wingdings" panose="05000000000000000000" pitchFamily="2" charset="2"/>
              </a:rPr>
              <a:t>Integrations</a:t>
            </a:r>
            <a:r>
              <a:rPr lang="de-DE" baseline="0" dirty="0" smtClean="0">
                <a:sym typeface="Wingdings" panose="05000000000000000000" pitchFamily="2" charset="2"/>
              </a:rPr>
              <a:t> Tests </a:t>
            </a:r>
          </a:p>
          <a:p>
            <a:r>
              <a:rPr lang="de-DE" baseline="0" dirty="0" err="1" smtClean="0">
                <a:sym typeface="Wingdings" panose="05000000000000000000" pitchFamily="2" charset="2"/>
              </a:rPr>
              <a:t>Aprovement</a:t>
            </a:r>
            <a:r>
              <a:rPr lang="de-DE" baseline="0" dirty="0" smtClean="0">
                <a:sym typeface="Wingdings" panose="05000000000000000000" pitchFamily="2" charset="2"/>
              </a:rPr>
              <a:t> -&gt; Stage Deployment</a:t>
            </a:r>
          </a:p>
          <a:p>
            <a:endParaRPr lang="de-DE" baseline="0" dirty="0" smtClean="0">
              <a:sym typeface="Wingdings" panose="05000000000000000000" pitchFamily="2" charset="2"/>
            </a:endParaRPr>
          </a:p>
          <a:p>
            <a:r>
              <a:rPr lang="de-DE" baseline="0" dirty="0" smtClean="0">
                <a:sym typeface="Wingdings" panose="05000000000000000000" pitchFamily="2" charset="2"/>
              </a:rPr>
              <a:t>Next: Code </a:t>
            </a:r>
            <a:r>
              <a:rPr lang="de-DE" baseline="0" dirty="0" err="1" smtClean="0">
                <a:sym typeface="Wingdings" panose="05000000000000000000" pitchFamily="2" charset="2"/>
              </a:rPr>
              <a:t>inspection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6C51C-D96D-413E-8B67-1E1FC3C9F124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811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Count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Todo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Next: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Result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build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job</a:t>
            </a:r>
            <a:r>
              <a:rPr lang="de-DE" baseline="0" dirty="0" smtClean="0"/>
              <a:t> -&gt; </a:t>
            </a:r>
            <a:r>
              <a:rPr lang="de-DE" baseline="0" dirty="0" err="1" smtClean="0"/>
              <a:t>Artefact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6C51C-D96D-413E-8B67-1E1FC3C9F12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113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6C51C-D96D-413E-8B67-1E1FC3C9F12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255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Next: </a:t>
            </a:r>
            <a:r>
              <a:rPr lang="de-DE" dirty="0" err="1" smtClean="0"/>
              <a:t>Questions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Job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6C51C-D96D-413E-8B67-1E1FC3C9F124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2019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6C51C-D96D-413E-8B67-1E1FC3C9F124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921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6C51C-D96D-413E-8B67-1E1FC3C9F12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35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6C51C-D96D-413E-8B67-1E1FC3C9F12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761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6C51C-D96D-413E-8B67-1E1FC3C9F12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827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65540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E63523-E515-4E86-82C6-5767F3972969}" type="slidenum">
              <a:rPr lang="en-US" altLang="de-DE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de-DE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66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</p:txBody>
      </p:sp>
      <p:sp>
        <p:nvSpPr>
          <p:cNvPr id="65540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E63523-E515-4E86-82C6-5767F3972969}" type="slidenum">
              <a:rPr lang="en-US" altLang="de-DE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de-DE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21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65540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E63523-E515-4E86-82C6-5767F3972969}" type="slidenum">
              <a:rPr lang="en-US" altLang="de-DE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de-DE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17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65540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E63523-E515-4E86-82C6-5767F3972969}" type="slidenum">
              <a:rPr lang="en-US" altLang="de-DE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de-DE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876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&amp;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9352" y="83671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68538" y="2708275"/>
            <a:ext cx="6370637" cy="936749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de-DE" dirty="0" smtClean="0"/>
              <a:t>Company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672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D636C07-7E76-46D3-B86B-6AF7C60E533E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D636C07-7E76-46D3-B86B-6AF7C60E533E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 baseline="0">
                <a:solidFill>
                  <a:srgbClr val="00B0F0"/>
                </a:solidFill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D636C07-7E76-46D3-B86B-6AF7C60E533E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D636C07-7E76-46D3-B86B-6AF7C60E533E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DNN Connect\DNN Connect 2015\Package\dnnconnect_bg.png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20"/>
          <a:stretch/>
        </p:blipFill>
        <p:spPr bwMode="auto">
          <a:xfrm>
            <a:off x="0" y="-1"/>
            <a:ext cx="9144000" cy="686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D636C07-7E76-46D3-B86B-6AF7C60E533E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/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rgbClr val="00B0F0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rgbClr val="00B0F0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rgbClr val="00B0F0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rgbClr val="00B0F0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rgbClr val="00B0F0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DNN LOVES JENKINS FOR CONTINUOUS INTEGRATION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Steffen &amp; Simon</a:t>
            </a:r>
            <a:endParaRPr lang="de-DE" dirty="0"/>
          </a:p>
        </p:txBody>
      </p:sp>
      <p:pic>
        <p:nvPicPr>
          <p:cNvPr id="11" name="Picture 2" descr="http://1.bp.blogspot.com/-Vmi71OxNxTc/TzvZH9OTjaI/AAAAAAAAAYM/DtN_4Fz8Kn0/s1600/jenkins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01" y="2631127"/>
            <a:ext cx="1806059" cy="249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711506" y="5312665"/>
            <a:ext cx="8068206" cy="9966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906857" y="5458749"/>
            <a:ext cx="7677503" cy="704486"/>
            <a:chOff x="658831" y="5391906"/>
            <a:chExt cx="7677503" cy="704486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31" y="5391906"/>
              <a:ext cx="1363522" cy="704486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724" y="5468345"/>
              <a:ext cx="1390610" cy="551609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650" y="5468345"/>
              <a:ext cx="2121574" cy="551609"/>
            </a:xfrm>
            <a:prstGeom prst="rect">
              <a:avLst/>
            </a:prstGeom>
          </p:spPr>
        </p:pic>
      </p:grpSp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50" y="5525502"/>
            <a:ext cx="1249814" cy="57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Benefits of automation</a:t>
            </a:r>
          </a:p>
        </p:txBody>
      </p:sp>
      <p:sp>
        <p:nvSpPr>
          <p:cNvPr id="27652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Aft>
                <a:spcPts val="600"/>
              </a:spcAft>
              <a:buSzPct val="100000"/>
              <a:buFont typeface="+mj-lt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ts val="60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59FE48EF-4F96-48BB-B50C-F10BCA9ED32C}" type="slidenum">
              <a:rPr lang="en-GB" altLang="de-DE" sz="600"/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10</a:t>
            </a:fld>
            <a:endParaRPr lang="en-GB" altLang="de-DE" sz="600"/>
          </a:p>
        </p:txBody>
      </p:sp>
      <p:sp>
        <p:nvSpPr>
          <p:cNvPr id="2" name="Textfeld 1"/>
          <p:cNvSpPr txBox="1"/>
          <p:nvPr/>
        </p:nvSpPr>
        <p:spPr>
          <a:xfrm>
            <a:off x="467544" y="1844824"/>
            <a:ext cx="193360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3600" b="1" dirty="0" err="1"/>
              <a:t>Cheaper</a:t>
            </a:r>
            <a:endParaRPr lang="de-DE" sz="3600" b="1" dirty="0"/>
          </a:p>
        </p:txBody>
      </p:sp>
      <p:pic>
        <p:nvPicPr>
          <p:cNvPr id="13" name="Grafik 12" descr="cost-of-bug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3" b="2413"/>
          <a:stretch/>
        </p:blipFill>
        <p:spPr bwMode="auto">
          <a:xfrm>
            <a:off x="4551096" y="2074900"/>
            <a:ext cx="4320000" cy="324000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</p:pic>
      <p:sp>
        <p:nvSpPr>
          <p:cNvPr id="14" name="Rechteck 13"/>
          <p:cNvSpPr/>
          <p:nvPr/>
        </p:nvSpPr>
        <p:spPr>
          <a:xfrm>
            <a:off x="395536" y="2636912"/>
            <a:ext cx="3888431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Costs of Integration</a:t>
            </a:r>
            <a:endParaRPr lang="de-DE" sz="2000" b="1" dirty="0"/>
          </a:p>
          <a:p>
            <a:endParaRPr lang="en-US" sz="900" b="1" dirty="0"/>
          </a:p>
          <a:p>
            <a:r>
              <a:rPr lang="en-US" sz="2000" dirty="0"/>
              <a:t>Integration is expensive. Efforts increase exponentially with number of components and time since last integration</a:t>
            </a:r>
            <a:endParaRPr lang="de-DE" sz="2000" dirty="0"/>
          </a:p>
        </p:txBody>
      </p:sp>
      <p:sp>
        <p:nvSpPr>
          <p:cNvPr id="15" name="Rechteck 14"/>
          <p:cNvSpPr/>
          <p:nvPr/>
        </p:nvSpPr>
        <p:spPr>
          <a:xfrm>
            <a:off x="395536" y="4509120"/>
            <a:ext cx="375476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Bugs</a:t>
            </a:r>
            <a:endParaRPr lang="de-DE" sz="2000" dirty="0"/>
          </a:p>
          <a:p>
            <a:endParaRPr lang="en-US" sz="900" b="1" dirty="0"/>
          </a:p>
          <a:p>
            <a:r>
              <a:rPr lang="en-US" sz="2000" dirty="0"/>
              <a:t>Fixing bugs late is costly</a:t>
            </a:r>
            <a:endParaRPr lang="de-DE" sz="2000" dirty="0"/>
          </a:p>
          <a:p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8134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automate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2052" name="Picture 4" descr="http://1.bp.blogspot.com/-Vmi71OxNxTc/TzvZH9OTjaI/AAAAAAAAAYM/DtN_4Fz8Kn0/s1600/jenkins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3058874" cy="4222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49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Jenkins?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An </a:t>
            </a:r>
            <a:r>
              <a:rPr lang="de-DE" dirty="0" err="1"/>
              <a:t>extendable</a:t>
            </a:r>
            <a:r>
              <a:rPr lang="de-DE" dirty="0"/>
              <a:t> open 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continuous</a:t>
            </a:r>
            <a:r>
              <a:rPr lang="de-DE" dirty="0"/>
              <a:t> </a:t>
            </a:r>
            <a:r>
              <a:rPr lang="de-DE" dirty="0" err="1"/>
              <a:t>integration</a:t>
            </a:r>
            <a:r>
              <a:rPr lang="de-DE" dirty="0"/>
              <a:t> </a:t>
            </a:r>
            <a:r>
              <a:rPr lang="de-DE" dirty="0" err="1"/>
              <a:t>server</a:t>
            </a:r>
            <a:endParaRPr lang="de-DE" dirty="0"/>
          </a:p>
          <a:p>
            <a:r>
              <a:rPr lang="de-DE" dirty="0"/>
              <a:t>Easy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configure</a:t>
            </a:r>
            <a:endParaRPr lang="de-DE" dirty="0"/>
          </a:p>
          <a:p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plugins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customization</a:t>
            </a:r>
            <a:endParaRPr lang="de-DE" dirty="0"/>
          </a:p>
          <a:p>
            <a:r>
              <a:rPr lang="de-DE" dirty="0" smtClean="0"/>
              <a:t>Distributed </a:t>
            </a:r>
            <a:r>
              <a:rPr lang="de-DE" dirty="0" err="1"/>
              <a:t>b</a:t>
            </a:r>
            <a:r>
              <a:rPr lang="de-DE" dirty="0" err="1" smtClean="0"/>
              <a:t>uild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endParaRPr lang="de-DE" dirty="0"/>
          </a:p>
          <a:p>
            <a:r>
              <a:rPr lang="de-DE" dirty="0" smtClean="0"/>
              <a:t>Dynamic </a:t>
            </a:r>
            <a:r>
              <a:rPr lang="de-DE" dirty="0" err="1" smtClean="0"/>
              <a:t>client</a:t>
            </a:r>
            <a:r>
              <a:rPr lang="de-DE" dirty="0" smtClean="0"/>
              <a:t> </a:t>
            </a:r>
            <a:r>
              <a:rPr lang="de-DE" dirty="0" err="1" smtClean="0"/>
              <a:t>server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/>
          </a:p>
          <a:p>
            <a:r>
              <a:rPr lang="de-DE" dirty="0" smtClean="0"/>
              <a:t>Independent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programming</a:t>
            </a:r>
            <a:r>
              <a:rPr lang="de-DE" dirty="0" smtClean="0"/>
              <a:t> </a:t>
            </a:r>
            <a:r>
              <a:rPr lang="de-DE" dirty="0" err="1" smtClean="0"/>
              <a:t>language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20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Jenkins?</a:t>
            </a:r>
            <a:endParaRPr lang="en-US" dirty="0"/>
          </a:p>
        </p:txBody>
      </p:sp>
      <p:sp>
        <p:nvSpPr>
          <p:cNvPr id="2765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Aft>
                <a:spcPts val="600"/>
              </a:spcAft>
              <a:buSzPct val="100000"/>
              <a:buFont typeface="+mj-lt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ts val="60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9FE48EF-4F96-48BB-B50C-F10BCA9ED32C}" type="slidenum">
              <a:rPr lang="en-GB" altLang="de-DE" smtClean="0"/>
              <a:pPr/>
              <a:t>13</a:t>
            </a:fld>
            <a:endParaRPr lang="en-GB" altLang="de-DE"/>
          </a:p>
        </p:txBody>
      </p:sp>
      <p:sp>
        <p:nvSpPr>
          <p:cNvPr id="2" name="Textfeld 1"/>
          <p:cNvSpPr txBox="1"/>
          <p:nvPr/>
        </p:nvSpPr>
        <p:spPr>
          <a:xfrm>
            <a:off x="457200" y="1619300"/>
            <a:ext cx="122629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3600" b="1" dirty="0"/>
              <a:t>Build</a:t>
            </a:r>
          </a:p>
        </p:txBody>
      </p:sp>
      <p:pic>
        <p:nvPicPr>
          <p:cNvPr id="3074" name="Picture 2" descr="http://albanyanalytical.com/wp-content/uploads/2011/03/Koun-Brick-Buil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00" y="1619300"/>
            <a:ext cx="2137027" cy="2130869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456704" y="2173298"/>
            <a:ext cx="4572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Ensures the project </a:t>
            </a:r>
            <a:r>
              <a:rPr lang="en-US" sz="2000" dirty="0" smtClean="0"/>
              <a:t>compiles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en-US" sz="2000" dirty="0"/>
              <a:t>o</a:t>
            </a:r>
            <a:r>
              <a:rPr lang="en-US" sz="2000" dirty="0" smtClean="0"/>
              <a:t>n </a:t>
            </a:r>
            <a:r>
              <a:rPr lang="en-US" sz="2000" dirty="0"/>
              <a:t>every target </a:t>
            </a:r>
            <a:r>
              <a:rPr lang="en-US" sz="2000" dirty="0" smtClean="0"/>
              <a:t>platform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dirty="0" err="1" smtClean="0"/>
              <a:t>Improved</a:t>
            </a:r>
            <a:r>
              <a:rPr lang="de-DE" sz="2000" dirty="0" smtClean="0"/>
              <a:t> </a:t>
            </a:r>
            <a:r>
              <a:rPr lang="de-DE" sz="2000" dirty="0" err="1"/>
              <a:t>flexibility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c</a:t>
            </a:r>
            <a:r>
              <a:rPr lang="de-DE" sz="2000" dirty="0" err="1" smtClean="0"/>
              <a:t>onfiguration</a:t>
            </a:r>
            <a:r>
              <a:rPr lang="de-DE" sz="2000" dirty="0" smtClean="0"/>
              <a:t> </a:t>
            </a:r>
            <a:r>
              <a:rPr lang="de-DE" sz="2000" dirty="0" err="1"/>
              <a:t>p</a:t>
            </a:r>
            <a:r>
              <a:rPr lang="de-DE" sz="2000" dirty="0" err="1" smtClean="0"/>
              <a:t>rofiles</a:t>
            </a:r>
            <a:endParaRPr lang="de-DE" sz="2000" dirty="0"/>
          </a:p>
        </p:txBody>
      </p:sp>
      <p:pic>
        <p:nvPicPr>
          <p:cNvPr id="11" name="Picture 8" descr="https://www.devart.com/dbforge/sql/datacompare/images/work-to-live-databa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55" y="4368475"/>
            <a:ext cx="2159915" cy="2140369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461144" y="4368475"/>
            <a:ext cx="475611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/>
              <a:t>Database integration</a:t>
            </a:r>
            <a:endParaRPr lang="de-DE" sz="3600" dirty="0"/>
          </a:p>
        </p:txBody>
      </p:sp>
      <p:sp>
        <p:nvSpPr>
          <p:cNvPr id="13" name="Rechteck 12"/>
          <p:cNvSpPr/>
          <p:nvPr/>
        </p:nvSpPr>
        <p:spPr>
          <a:xfrm>
            <a:off x="456704" y="4922473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Keeps </a:t>
            </a:r>
            <a:r>
              <a:rPr lang="en-US" sz="2000" dirty="0" smtClean="0"/>
              <a:t>code </a:t>
            </a:r>
            <a:r>
              <a:rPr lang="en-US" sz="2000" dirty="0"/>
              <a:t>and DB in </a:t>
            </a:r>
            <a:r>
              <a:rPr lang="en-US" sz="2000" dirty="0" smtClean="0"/>
              <a:t>sync</a:t>
            </a:r>
          </a:p>
          <a:p>
            <a:pPr lvl="0"/>
            <a:endParaRPr lang="en-US" sz="12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(Re)creation </a:t>
            </a:r>
            <a:r>
              <a:rPr lang="en-US" sz="2000" dirty="0"/>
              <a:t>of DB and mock data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18394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66700" indent="-266700">
              <a:spcBef>
                <a:spcPts val="0"/>
              </a:spcBef>
              <a:defRPr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smtClean="0"/>
              <a:t>Jenkins?</a:t>
            </a:r>
            <a:endParaRPr lang="en-US" dirty="0"/>
          </a:p>
        </p:txBody>
      </p:sp>
      <p:sp>
        <p:nvSpPr>
          <p:cNvPr id="27652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Aft>
                <a:spcPts val="600"/>
              </a:spcAft>
              <a:buSzPct val="100000"/>
              <a:buFont typeface="+mj-lt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ts val="60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59FE48EF-4F96-48BB-B50C-F10BCA9ED32C}" type="slidenum">
              <a:rPr lang="en-GB" altLang="de-DE" sz="600"/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14</a:t>
            </a:fld>
            <a:endParaRPr lang="en-GB" altLang="de-DE" sz="600"/>
          </a:p>
        </p:txBody>
      </p:sp>
      <p:sp>
        <p:nvSpPr>
          <p:cNvPr id="2" name="Textfeld 1"/>
          <p:cNvSpPr txBox="1"/>
          <p:nvPr/>
        </p:nvSpPr>
        <p:spPr>
          <a:xfrm>
            <a:off x="467544" y="1644502"/>
            <a:ext cx="366927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/>
              <a:t>Code inspection</a:t>
            </a:r>
            <a:endParaRPr lang="de-DE" sz="3600" dirty="0"/>
          </a:p>
        </p:txBody>
      </p:sp>
      <p:sp>
        <p:nvSpPr>
          <p:cNvPr id="3" name="Rechteck 2"/>
          <p:cNvSpPr/>
          <p:nvPr/>
        </p:nvSpPr>
        <p:spPr>
          <a:xfrm>
            <a:off x="457200" y="2198500"/>
            <a:ext cx="5770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Improves the overall quality of software and the </a:t>
            </a:r>
            <a:r>
              <a:rPr lang="en-US" sz="2000" dirty="0" smtClean="0"/>
              <a:t>developers skills</a:t>
            </a:r>
          </a:p>
          <a:p>
            <a:pPr lvl="0"/>
            <a:endParaRPr lang="en-US" sz="12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Enforces </a:t>
            </a:r>
            <a:r>
              <a:rPr lang="en-US" sz="2000" dirty="0"/>
              <a:t>best </a:t>
            </a:r>
            <a:r>
              <a:rPr lang="en-US" sz="2000" dirty="0" smtClean="0"/>
              <a:t>practices</a:t>
            </a:r>
          </a:p>
          <a:p>
            <a:pPr lvl="0"/>
            <a:endParaRPr lang="en-US" sz="12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Get </a:t>
            </a:r>
            <a:r>
              <a:rPr lang="en-US" sz="2000" dirty="0"/>
              <a:t>build reports and code </a:t>
            </a:r>
            <a:r>
              <a:rPr lang="en-US" sz="2000" dirty="0" smtClean="0"/>
              <a:t>metrics</a:t>
            </a:r>
            <a:endParaRPr lang="en-US" sz="2000" dirty="0"/>
          </a:p>
        </p:txBody>
      </p:sp>
      <p:sp>
        <p:nvSpPr>
          <p:cNvPr id="5" name="AutoShape 4" descr="Image result for database sync"/>
          <p:cNvSpPr>
            <a:spLocks noChangeAspect="1" noChangeArrowheads="1"/>
          </p:cNvSpPr>
          <p:nvPr/>
        </p:nvSpPr>
        <p:spPr bwMode="auto">
          <a:xfrm>
            <a:off x="155575" y="7127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6" descr="Image result for database sync"/>
          <p:cNvSpPr>
            <a:spLocks noChangeAspect="1" noChangeArrowheads="1"/>
          </p:cNvSpPr>
          <p:nvPr/>
        </p:nvSpPr>
        <p:spPr bwMode="auto">
          <a:xfrm>
            <a:off x="307975" y="8651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122" name="Picture 2" descr="http://worthclark.com/wp-content/uploads/Inspe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44502"/>
            <a:ext cx="2144538" cy="2144538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457200" y="4253586"/>
            <a:ext cx="57709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 smtClean="0"/>
              <a:t>Continuous deployment</a:t>
            </a:r>
            <a:endParaRPr lang="de-DE" sz="3600" dirty="0"/>
          </a:p>
        </p:txBody>
      </p:sp>
      <p:sp>
        <p:nvSpPr>
          <p:cNvPr id="11" name="Rechteck 10"/>
          <p:cNvSpPr/>
          <p:nvPr/>
        </p:nvSpPr>
        <p:spPr>
          <a:xfrm>
            <a:off x="457200" y="48075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Software </a:t>
            </a:r>
            <a:r>
              <a:rPr lang="en-US" sz="2000" dirty="0"/>
              <a:t>can be released anytime, </a:t>
            </a:r>
            <a:r>
              <a:rPr lang="en-US" sz="2000" dirty="0" smtClean="0"/>
              <a:t>nearly anywhere</a:t>
            </a:r>
          </a:p>
          <a:p>
            <a:pPr lvl="0"/>
            <a:endParaRPr lang="en-US" sz="12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 </a:t>
            </a:r>
            <a:r>
              <a:rPr lang="en-US" sz="2000" dirty="0"/>
              <a:t>more “works on my machine”</a:t>
            </a:r>
          </a:p>
        </p:txBody>
      </p:sp>
      <p:pic>
        <p:nvPicPr>
          <p:cNvPr id="12" name="Picture 2" descr="http://lunar.thegamez.net/greentechnology/green-building-construction/stock-photo-construction-site-crane-building-a-green-house-part-of-1095x1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53586"/>
            <a:ext cx="2144538" cy="2144538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9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feil nach unten 32"/>
          <p:cNvSpPr/>
          <p:nvPr/>
        </p:nvSpPr>
        <p:spPr>
          <a:xfrm>
            <a:off x="5626441" y="1628800"/>
            <a:ext cx="1635534" cy="4708029"/>
          </a:xfrm>
          <a:prstGeom prst="downArrow">
            <a:avLst>
              <a:gd name="adj1" fmla="val 50000"/>
              <a:gd name="adj2" fmla="val 613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3275856" y="1628802"/>
            <a:ext cx="3168352" cy="4714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First </a:t>
            </a:r>
            <a:r>
              <a:rPr lang="de-DE" dirty="0" err="1" smtClean="0"/>
              <a:t>steps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Jenkins</a:t>
            </a:r>
            <a:endParaRPr lang="de-DE" dirty="0"/>
          </a:p>
        </p:txBody>
      </p:sp>
      <p:sp>
        <p:nvSpPr>
          <p:cNvPr id="4" name="Abgerundetes Rechteck 3"/>
          <p:cNvSpPr/>
          <p:nvPr/>
        </p:nvSpPr>
        <p:spPr>
          <a:xfrm>
            <a:off x="3577456" y="1772154"/>
            <a:ext cx="749579" cy="7377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</a:t>
            </a:r>
            <a:endParaRPr lang="de-DE" dirty="0"/>
          </a:p>
        </p:txBody>
      </p:sp>
      <p:sp>
        <p:nvSpPr>
          <p:cNvPr id="5" name="Abgerundetes Rechteck 4"/>
          <p:cNvSpPr/>
          <p:nvPr/>
        </p:nvSpPr>
        <p:spPr>
          <a:xfrm>
            <a:off x="3580780" y="2971520"/>
            <a:ext cx="749579" cy="7377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2.</a:t>
            </a:r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3563888" y="4222832"/>
            <a:ext cx="749579" cy="7377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3.</a:t>
            </a:r>
            <a:endParaRPr lang="de-DE" dirty="0"/>
          </a:p>
        </p:txBody>
      </p:sp>
      <p:sp>
        <p:nvSpPr>
          <p:cNvPr id="7" name="Abgerundetes Rechteck 6"/>
          <p:cNvSpPr/>
          <p:nvPr/>
        </p:nvSpPr>
        <p:spPr>
          <a:xfrm>
            <a:off x="3577456" y="5451780"/>
            <a:ext cx="749579" cy="73773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4.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83862" y="1953431"/>
            <a:ext cx="1488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SCM </a:t>
            </a:r>
            <a:r>
              <a:rPr lang="de-DE" dirty="0" err="1" smtClean="0"/>
              <a:t>trigger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4583862" y="3181156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MSBuild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4583862" y="4293096"/>
            <a:ext cx="120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Unit </a:t>
            </a:r>
            <a:r>
              <a:rPr lang="de-DE" dirty="0" err="1" smtClean="0"/>
              <a:t>test</a:t>
            </a:r>
            <a:r>
              <a:rPr lang="de-DE" dirty="0"/>
              <a:t> </a:t>
            </a:r>
            <a:r>
              <a:rPr lang="de-DE" dirty="0" smtClean="0"/>
              <a:t>/</a:t>
            </a:r>
          </a:p>
          <a:p>
            <a:r>
              <a:rPr lang="de-DE" dirty="0" smtClean="0"/>
              <a:t>UI </a:t>
            </a:r>
            <a:r>
              <a:rPr lang="de-DE" dirty="0" err="1" smtClean="0"/>
              <a:t>test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4583862" y="5633658"/>
            <a:ext cx="116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Copy</a:t>
            </a:r>
            <a:r>
              <a:rPr lang="de-DE" dirty="0" smtClean="0"/>
              <a:t> </a:t>
            </a:r>
            <a:r>
              <a:rPr lang="de-DE" dirty="0" err="1" smtClean="0"/>
              <a:t>job</a:t>
            </a:r>
            <a:endParaRPr lang="de-DE" dirty="0"/>
          </a:p>
        </p:txBody>
      </p:sp>
      <p:cxnSp>
        <p:nvCxnSpPr>
          <p:cNvPr id="27" name="Gerader Verbinder 26"/>
          <p:cNvCxnSpPr/>
          <p:nvPr/>
        </p:nvCxnSpPr>
        <p:spPr>
          <a:xfrm>
            <a:off x="3288539" y="2708920"/>
            <a:ext cx="315566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>
            <a:stCxn id="25" idx="1"/>
          </p:cNvCxnSpPr>
          <p:nvPr/>
        </p:nvCxnSpPr>
        <p:spPr>
          <a:xfrm flipV="1">
            <a:off x="3275856" y="3979633"/>
            <a:ext cx="3155669" cy="636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>
            <a:off x="3275856" y="5246126"/>
            <a:ext cx="315566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 rot="16200000">
            <a:off x="5708271" y="3588983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Build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</a:rPr>
              <a:t>pipeline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Ecken des Rechtecks auf der gleichen Seite schneiden 50"/>
          <p:cNvSpPr/>
          <p:nvPr/>
        </p:nvSpPr>
        <p:spPr>
          <a:xfrm rot="16200000">
            <a:off x="1051643" y="2996888"/>
            <a:ext cx="3591892" cy="855718"/>
          </a:xfrm>
          <a:prstGeom prst="snip2SameRect">
            <a:avLst>
              <a:gd name="adj1" fmla="val 26663"/>
              <a:gd name="adj2" fmla="val 0"/>
            </a:avLst>
          </a:prstGeom>
          <a:solidFill>
            <a:srgbClr val="5277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2419727" y="2717987"/>
            <a:ext cx="887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 smtClean="0"/>
              <a:t>Build</a:t>
            </a:r>
            <a:br>
              <a:rPr lang="de-DE" dirty="0" smtClean="0"/>
            </a:br>
            <a:r>
              <a:rPr lang="de-DE" dirty="0" smtClean="0"/>
              <a:t>Server</a:t>
            </a:r>
            <a:endParaRPr lang="de-DE" dirty="0"/>
          </a:p>
        </p:txBody>
      </p:sp>
      <p:sp>
        <p:nvSpPr>
          <p:cNvPr id="52" name="Ecken des Rechtecks auf der gleichen Seite schneiden 51"/>
          <p:cNvSpPr/>
          <p:nvPr/>
        </p:nvSpPr>
        <p:spPr>
          <a:xfrm rot="16200000">
            <a:off x="2316636" y="5378867"/>
            <a:ext cx="1067419" cy="861237"/>
          </a:xfrm>
          <a:prstGeom prst="snip2SameRect">
            <a:avLst>
              <a:gd name="adj1" fmla="val 25592"/>
              <a:gd name="adj2" fmla="val 0"/>
            </a:avLst>
          </a:prstGeom>
          <a:solidFill>
            <a:srgbClr val="5277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2330062" y="5474123"/>
            <a:ext cx="945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 smtClean="0"/>
              <a:t>Web</a:t>
            </a:r>
            <a:br>
              <a:rPr lang="de-DE" dirty="0" smtClean="0"/>
            </a:br>
            <a:r>
              <a:rPr lang="de-DE" dirty="0" smtClean="0"/>
              <a:t> Server</a:t>
            </a:r>
            <a:endParaRPr lang="de-DE" dirty="0"/>
          </a:p>
        </p:txBody>
      </p:sp>
      <p:cxnSp>
        <p:nvCxnSpPr>
          <p:cNvPr id="53" name="Gerader Verbinder 52"/>
          <p:cNvCxnSpPr/>
          <p:nvPr/>
        </p:nvCxnSpPr>
        <p:spPr>
          <a:xfrm flipV="1">
            <a:off x="2524226" y="5245728"/>
            <a:ext cx="764313" cy="1194"/>
          </a:xfrm>
          <a:prstGeom prst="line">
            <a:avLst/>
          </a:prstGeom>
          <a:ln w="38100">
            <a:solidFill>
              <a:srgbClr val="5D40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41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First </a:t>
            </a:r>
            <a:r>
              <a:rPr lang="de-DE" dirty="0" err="1" smtClean="0"/>
              <a:t>steps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Jenkins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2681790" y="1556792"/>
            <a:ext cx="3780420" cy="4320480"/>
            <a:chOff x="3275856" y="1340769"/>
            <a:chExt cx="4536504" cy="4968552"/>
          </a:xfrm>
        </p:grpSpPr>
        <p:pic>
          <p:nvPicPr>
            <p:cNvPr id="1028" name="Picture 4" descr="https://www.klevering.com/img/product/741/0/0/%20k%20showcase%20squar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355" b="87305" l="16797" r="823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3" t="12297" r="15038" b="10566"/>
            <a:stretch/>
          </p:blipFill>
          <p:spPr bwMode="auto">
            <a:xfrm>
              <a:off x="3275856" y="1340769"/>
              <a:ext cx="4536504" cy="4968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://1.bp.blogspot.com/-Vmi71OxNxTc/TzvZH9OTjaI/AAAAAAAAAYM/DtN_4Fz8Kn0/s1600/jenkinsLogo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2204864"/>
              <a:ext cx="2432944" cy="33586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feld 5"/>
          <p:cNvSpPr txBox="1"/>
          <p:nvPr/>
        </p:nvSpPr>
        <p:spPr>
          <a:xfrm>
            <a:off x="3237552" y="5877272"/>
            <a:ext cx="2716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/>
              <a:t>Showcase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109228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Best practices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Clean builds from source code control</a:t>
            </a:r>
          </a:p>
          <a:p>
            <a:r>
              <a:rPr lang="en-GB" dirty="0" smtClean="0"/>
              <a:t>Email notification for developers to spread project status</a:t>
            </a:r>
          </a:p>
          <a:p>
            <a:r>
              <a:rPr lang="en-GB" dirty="0" smtClean="0"/>
              <a:t>Tight coupling with issue tracking systems (e.g. JIRA)</a:t>
            </a:r>
          </a:p>
          <a:p>
            <a:r>
              <a:rPr lang="en-GB" dirty="0" smtClean="0"/>
              <a:t>Use steps for every build pipeline for quality levels and error reporting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80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a real </a:t>
            </a:r>
            <a:r>
              <a:rPr lang="de-DE" dirty="0" err="1" smtClean="0"/>
              <a:t>life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003232" cy="4183676"/>
          </a:xfrm>
        </p:spPr>
        <p:txBody>
          <a:bodyPr>
            <a:normAutofit/>
          </a:bodyPr>
          <a:lstStyle/>
          <a:p>
            <a:r>
              <a:rPr lang="de-DE" sz="2800" dirty="0" smtClean="0"/>
              <a:t>Customer </a:t>
            </a:r>
            <a:r>
              <a:rPr lang="de-DE" sz="2800" dirty="0" err="1"/>
              <a:t>s</a:t>
            </a:r>
            <a:r>
              <a:rPr lang="de-DE" sz="2800" dirty="0" err="1" smtClean="0"/>
              <a:t>elf</a:t>
            </a:r>
            <a:r>
              <a:rPr lang="de-DE" sz="2800" dirty="0" smtClean="0"/>
              <a:t> </a:t>
            </a:r>
            <a:r>
              <a:rPr lang="de-DE" sz="2800" dirty="0" err="1" smtClean="0"/>
              <a:t>service</a:t>
            </a:r>
            <a:r>
              <a:rPr lang="de-DE" sz="2800" dirty="0" smtClean="0"/>
              <a:t> </a:t>
            </a:r>
            <a:r>
              <a:rPr lang="de-DE" sz="2800" dirty="0" err="1" smtClean="0"/>
              <a:t>portal</a:t>
            </a:r>
            <a:r>
              <a:rPr lang="de-DE" sz="2800" dirty="0"/>
              <a:t> </a:t>
            </a:r>
            <a:r>
              <a:rPr lang="en-US" sz="2400" dirty="0" smtClean="0"/>
              <a:t>DNN 7 </a:t>
            </a:r>
            <a:r>
              <a:rPr lang="en-US" sz="2400" dirty="0" smtClean="0">
                <a:solidFill>
                  <a:srgbClr val="00B0F0"/>
                </a:solidFill>
              </a:rPr>
              <a:t>//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GIT SCM </a:t>
            </a:r>
            <a:r>
              <a:rPr lang="en-US" sz="2400" dirty="0">
                <a:solidFill>
                  <a:srgbClr val="00B0F0"/>
                </a:solidFill>
              </a:rPr>
              <a:t>//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3 systems staging environment (</a:t>
            </a:r>
            <a:r>
              <a:rPr lang="en-US" sz="2400" dirty="0" err="1" smtClean="0"/>
              <a:t>dev</a:t>
            </a:r>
            <a:r>
              <a:rPr lang="en-US" sz="2400" dirty="0" smtClean="0"/>
              <a:t>, stage, prod) </a:t>
            </a:r>
            <a:r>
              <a:rPr lang="en-US" sz="2400" dirty="0">
                <a:solidFill>
                  <a:srgbClr val="00B0F0"/>
                </a:solidFill>
              </a:rPr>
              <a:t>//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Running </a:t>
            </a:r>
            <a:r>
              <a:rPr lang="en-US" sz="2400" dirty="0"/>
              <a:t>on </a:t>
            </a:r>
            <a:r>
              <a:rPr lang="en-US" sz="2400" dirty="0" smtClean="0"/>
              <a:t>AWS </a:t>
            </a:r>
            <a:r>
              <a:rPr lang="en-US" sz="2400" dirty="0" smtClean="0">
                <a:solidFill>
                  <a:srgbClr val="00B0F0"/>
                </a:solidFill>
              </a:rPr>
              <a:t>//</a:t>
            </a:r>
          </a:p>
          <a:p>
            <a:r>
              <a:rPr lang="en-US" sz="2400" dirty="0" smtClean="0"/>
              <a:t>Developer </a:t>
            </a:r>
            <a:r>
              <a:rPr lang="en-US" sz="2400" dirty="0"/>
              <a:t>team size </a:t>
            </a:r>
            <a:r>
              <a:rPr lang="en-US" sz="2400" dirty="0" smtClean="0"/>
              <a:t>5-10</a:t>
            </a:r>
            <a:endParaRPr lang="de-DE" sz="2400" dirty="0" smtClean="0"/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699792" y="4149080"/>
            <a:ext cx="5904656" cy="20162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843808" y="4756163"/>
            <a:ext cx="47229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 smtClean="0"/>
              <a:t>Build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deploy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git</a:t>
            </a:r>
            <a:endParaRPr lang="de-D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 smtClean="0"/>
              <a:t>Config</a:t>
            </a:r>
            <a:r>
              <a:rPr lang="de-DE" sz="2400" dirty="0" smtClean="0"/>
              <a:t> </a:t>
            </a:r>
            <a:r>
              <a:rPr lang="de-DE" sz="2400" dirty="0" err="1" smtClean="0"/>
              <a:t>transformation</a:t>
            </a:r>
            <a:r>
              <a:rPr lang="de-DE" sz="2400" dirty="0" smtClean="0"/>
              <a:t> </a:t>
            </a:r>
            <a:r>
              <a:rPr lang="de-DE" sz="2400" dirty="0" err="1" smtClean="0"/>
              <a:t>profiles</a:t>
            </a:r>
            <a:endParaRPr lang="de-D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 smtClean="0"/>
              <a:t>Packaging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nuget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2843808" y="4191012"/>
            <a:ext cx="188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>
                <a:solidFill>
                  <a:srgbClr val="00B0F0"/>
                </a:solidFill>
              </a:rPr>
              <a:t>Use</a:t>
            </a:r>
            <a:r>
              <a:rPr lang="de-DE" sz="2800" b="1" dirty="0" smtClean="0">
                <a:solidFill>
                  <a:srgbClr val="00B0F0"/>
                </a:solidFill>
              </a:rPr>
              <a:t> </a:t>
            </a:r>
            <a:r>
              <a:rPr lang="de-DE" sz="2800" b="1" dirty="0" err="1">
                <a:solidFill>
                  <a:srgbClr val="00B0F0"/>
                </a:solidFill>
              </a:rPr>
              <a:t>c</a:t>
            </a:r>
            <a:r>
              <a:rPr lang="de-DE" sz="2800" b="1" dirty="0" err="1" smtClean="0">
                <a:solidFill>
                  <a:srgbClr val="00B0F0"/>
                </a:solidFill>
              </a:rPr>
              <a:t>ases</a:t>
            </a:r>
            <a:endParaRPr lang="de-DE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Real </a:t>
            </a:r>
            <a:r>
              <a:rPr lang="de-DE" dirty="0" err="1" smtClean="0"/>
              <a:t>life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28799"/>
            <a:ext cx="9144000" cy="4566284"/>
          </a:xfrm>
        </p:spPr>
      </p:pic>
    </p:spTree>
    <p:extLst>
      <p:ext uri="{BB962C8B-B14F-4D97-AF65-F5344CB8AC3E}">
        <p14:creationId xmlns:p14="http://schemas.microsoft.com/office/powerpoint/2010/main" val="37934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/>
          <a:lstStyle/>
          <a:p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3" t="25880" r="-187" b="4720"/>
          <a:stretch/>
        </p:blipFill>
        <p:spPr>
          <a:xfrm>
            <a:off x="-108520" y="1628800"/>
            <a:ext cx="9289032" cy="424847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80" y="4941168"/>
            <a:ext cx="1440159" cy="69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1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Real </a:t>
            </a:r>
            <a:r>
              <a:rPr lang="de-DE" dirty="0" err="1" smtClean="0"/>
              <a:t>life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6076"/>
            <a:ext cx="9144000" cy="4566284"/>
          </a:xfrm>
        </p:spPr>
      </p:pic>
    </p:spTree>
    <p:extLst>
      <p:ext uri="{BB962C8B-B14F-4D97-AF65-F5344CB8AC3E}">
        <p14:creationId xmlns:p14="http://schemas.microsoft.com/office/powerpoint/2010/main" val="31660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Real </a:t>
            </a:r>
            <a:r>
              <a:rPr lang="de-DE" dirty="0" err="1"/>
              <a:t>life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98638"/>
            <a:ext cx="9144001" cy="4621161"/>
          </a:xfrm>
        </p:spPr>
      </p:pic>
    </p:spTree>
    <p:extLst>
      <p:ext uri="{BB962C8B-B14F-4D97-AF65-F5344CB8AC3E}">
        <p14:creationId xmlns:p14="http://schemas.microsoft.com/office/powerpoint/2010/main" val="150657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23728" y="1772816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dirty="0" err="1" smtClean="0"/>
              <a:t>Questions</a:t>
            </a:r>
            <a:r>
              <a:rPr lang="de-DE" sz="7200" dirty="0" smtClean="0"/>
              <a:t>?</a:t>
            </a:r>
            <a:endParaRPr lang="de-DE" sz="7200" dirty="0"/>
          </a:p>
        </p:txBody>
      </p:sp>
      <p:sp>
        <p:nvSpPr>
          <p:cNvPr id="9" name="Rechteck 8"/>
          <p:cNvSpPr/>
          <p:nvPr/>
        </p:nvSpPr>
        <p:spPr>
          <a:xfrm>
            <a:off x="711506" y="4941168"/>
            <a:ext cx="8068206" cy="9966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" name="Gruppieren 9"/>
          <p:cNvGrpSpPr/>
          <p:nvPr/>
        </p:nvGrpSpPr>
        <p:grpSpPr>
          <a:xfrm>
            <a:off x="906857" y="5087252"/>
            <a:ext cx="7677503" cy="704486"/>
            <a:chOff x="658831" y="5391906"/>
            <a:chExt cx="7677503" cy="704486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31" y="5391906"/>
              <a:ext cx="1363522" cy="704486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724" y="5468345"/>
              <a:ext cx="1390610" cy="551609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650" y="5468345"/>
              <a:ext cx="2121574" cy="551609"/>
            </a:xfrm>
            <a:prstGeom prst="rect">
              <a:avLst/>
            </a:prstGeom>
          </p:spPr>
        </p:pic>
      </p:grpSp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50" y="5154005"/>
            <a:ext cx="1249814" cy="57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5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automation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Jenkins?</a:t>
            </a:r>
          </a:p>
          <a:p>
            <a:r>
              <a:rPr lang="de-DE" dirty="0" smtClean="0"/>
              <a:t>Best </a:t>
            </a:r>
            <a:r>
              <a:rPr lang="de-DE" dirty="0" err="1" smtClean="0"/>
              <a:t>practices</a:t>
            </a:r>
            <a:endParaRPr lang="de-DE" dirty="0" smtClean="0"/>
          </a:p>
          <a:p>
            <a:r>
              <a:rPr lang="de-DE" dirty="0" smtClean="0"/>
              <a:t>Real </a:t>
            </a:r>
            <a:r>
              <a:rPr lang="de-DE" dirty="0" err="1" smtClean="0"/>
              <a:t>life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endParaRPr lang="de-DE" dirty="0" smtClean="0">
              <a:sym typeface="Wingdings" panose="05000000000000000000" pitchFamily="2" charset="2"/>
            </a:endParaRP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27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Story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endParaRPr lang="de-DE" dirty="0"/>
          </a:p>
        </p:txBody>
      </p:sp>
      <p:sp>
        <p:nvSpPr>
          <p:cNvPr id="7" name="Rechteckige Legende 6"/>
          <p:cNvSpPr/>
          <p:nvPr/>
        </p:nvSpPr>
        <p:spPr>
          <a:xfrm>
            <a:off x="273054" y="4370786"/>
            <a:ext cx="1584176" cy="1008112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Software </a:t>
            </a:r>
            <a:r>
              <a:rPr lang="de-DE" sz="1600" dirty="0" err="1" smtClean="0">
                <a:solidFill>
                  <a:schemeClr val="bg1"/>
                </a:solidFill>
              </a:rPr>
              <a:t>Crisis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8" name="Rechteckige Legende 7"/>
          <p:cNvSpPr/>
          <p:nvPr/>
        </p:nvSpPr>
        <p:spPr>
          <a:xfrm>
            <a:off x="2207266" y="3547340"/>
            <a:ext cx="1584176" cy="1008112"/>
          </a:xfrm>
          <a:prstGeom prst="wedgeRectCallout">
            <a:avLst>
              <a:gd name="adj1" fmla="val -20833"/>
              <a:gd name="adj2" fmla="val 10558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OOP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9" name="Rechteckige Legende 8"/>
          <p:cNvSpPr/>
          <p:nvPr/>
        </p:nvSpPr>
        <p:spPr>
          <a:xfrm>
            <a:off x="4708895" y="3142972"/>
            <a:ext cx="1584176" cy="1008112"/>
          </a:xfrm>
          <a:prstGeom prst="wedgeRectCallout">
            <a:avLst>
              <a:gd name="adj1" fmla="val -20833"/>
              <a:gd name="adj2" fmla="val 8593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Agile Development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0" name="Rechteckige Legende 9"/>
          <p:cNvSpPr/>
          <p:nvPr/>
        </p:nvSpPr>
        <p:spPr>
          <a:xfrm>
            <a:off x="7105022" y="2708920"/>
            <a:ext cx="1584176" cy="100811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?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4" name="Rechteckige Legende 13"/>
          <p:cNvSpPr/>
          <p:nvPr/>
        </p:nvSpPr>
        <p:spPr>
          <a:xfrm>
            <a:off x="3578649" y="1944973"/>
            <a:ext cx="1584176" cy="1008112"/>
          </a:xfrm>
          <a:prstGeom prst="wedgeRectCallout">
            <a:avLst>
              <a:gd name="adj1" fmla="val -22757"/>
              <a:gd name="adj2" fmla="val 18948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Internet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8" name="Rechteckige Legende 17"/>
          <p:cNvSpPr/>
          <p:nvPr/>
        </p:nvSpPr>
        <p:spPr>
          <a:xfrm>
            <a:off x="6031485" y="1556792"/>
            <a:ext cx="1584176" cy="1008112"/>
          </a:xfrm>
          <a:prstGeom prst="wedgeRectCallout">
            <a:avLst>
              <a:gd name="adj1" fmla="val -22757"/>
              <a:gd name="adj2" fmla="val 18948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Cloud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 rot="20805538">
            <a:off x="4091162" y="4762446"/>
            <a:ext cx="139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Komplexity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006877" y="609388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1960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2860834" y="609388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1980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5168541" y="609388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2000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7105022" y="609388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2010</a:t>
            </a:r>
            <a:endParaRPr lang="de-DE" dirty="0"/>
          </a:p>
        </p:txBody>
      </p:sp>
      <p:sp>
        <p:nvSpPr>
          <p:cNvPr id="3" name="Rechtwinkliges Dreieck 2"/>
          <p:cNvSpPr/>
          <p:nvPr/>
        </p:nvSpPr>
        <p:spPr>
          <a:xfrm flipH="1">
            <a:off x="722916" y="4217320"/>
            <a:ext cx="7377475" cy="1860912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Pfeil nach rechts 1"/>
          <p:cNvSpPr/>
          <p:nvPr/>
        </p:nvSpPr>
        <p:spPr>
          <a:xfrm rot="20808084">
            <a:off x="557038" y="4658543"/>
            <a:ext cx="8029922" cy="692687"/>
          </a:xfrm>
          <a:prstGeom prst="rightArrow">
            <a:avLst>
              <a:gd name="adj1" fmla="val 48614"/>
              <a:gd name="adj2" fmla="val 67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162825" y="5187222"/>
            <a:ext cx="2117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chemeClr val="accent1"/>
                </a:solidFill>
              </a:rPr>
              <a:t>Complexity</a:t>
            </a:r>
            <a:endParaRPr lang="de-DE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5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pain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complexity</a:t>
            </a:r>
            <a:endParaRPr lang="de-DE" dirty="0"/>
          </a:p>
        </p:txBody>
      </p:sp>
      <p:pic>
        <p:nvPicPr>
          <p:cNvPr id="1026" name="Picture 2" descr="http://3.bp.blogspot.com/-TfBiPo_R5VY/UP20MBkOETI/AAAAAAAAABs/urVY-eAfOEY/s1600/netflix_topolog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60960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17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do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Lean </a:t>
            </a:r>
            <a:r>
              <a:rPr lang="en-US" dirty="0" smtClean="0"/>
              <a:t>ways</a:t>
            </a:r>
            <a:r>
              <a:rPr lang="de-DE" dirty="0" smtClean="0"/>
              <a:t> so </a:t>
            </a:r>
            <a:r>
              <a:rPr lang="en-US" dirty="0" smtClean="0"/>
              <a:t>solve</a:t>
            </a:r>
            <a:r>
              <a:rPr lang="de-DE" dirty="0" smtClean="0"/>
              <a:t> </a:t>
            </a:r>
            <a:r>
              <a:rPr lang="de-DE" dirty="0" err="1" smtClean="0"/>
              <a:t>problems</a:t>
            </a:r>
            <a:endParaRPr lang="de-DE" dirty="0" smtClean="0"/>
          </a:p>
          <a:p>
            <a:r>
              <a:rPr lang="de-DE" dirty="0" smtClean="0"/>
              <a:t>Automation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deliver</a:t>
            </a:r>
            <a:r>
              <a:rPr lang="de-DE" dirty="0" smtClean="0"/>
              <a:t> iterative </a:t>
            </a:r>
            <a:r>
              <a:rPr lang="de-DE" dirty="0" err="1" smtClean="0"/>
              <a:t>software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" b="100000" l="1091" r="100000">
                        <a14:foregroundMark x1="39818" y1="23028" x2="39818" y2="23028"/>
                        <a14:foregroundMark x1="41636" y1="23817" x2="41636" y2="23817"/>
                        <a14:foregroundMark x1="49091" y1="20189" x2="49091" y2="20189"/>
                        <a14:foregroundMark x1="39273" y1="29022" x2="39273" y2="29022"/>
                        <a14:foregroundMark x1="40000" y1="26972" x2="40000" y2="26972"/>
                        <a14:foregroundMark x1="33091" y1="25237" x2="33091" y2="25237"/>
                        <a14:foregroundMark x1="30364" y1="26183" x2="30364" y2="26183"/>
                        <a14:foregroundMark x1="9455" y1="18139" x2="9455" y2="18139"/>
                        <a14:foregroundMark x1="8182" y1="12776" x2="8182" y2="12776"/>
                        <a14:foregroundMark x1="23273" y1="32019" x2="23273" y2="32019"/>
                        <a14:foregroundMark x1="29091" y1="37855" x2="29091" y2="37855"/>
                        <a14:foregroundMark x1="43091" y1="50789" x2="43091" y2="50789"/>
                        <a14:foregroundMark x1="41818" y1="58991" x2="41818" y2="58991"/>
                        <a14:foregroundMark x1="39273" y1="46845" x2="39273" y2="46845"/>
                        <a14:foregroundMark x1="39273" y1="49842" x2="39273" y2="49842"/>
                        <a14:foregroundMark x1="67818" y1="42902" x2="67818" y2="42902"/>
                        <a14:foregroundMark x1="71455" y1="47003" x2="71455" y2="47003"/>
                        <a14:foregroundMark x1="74182" y1="51735" x2="74182" y2="51735"/>
                        <a14:foregroundMark x1="73455" y1="46845" x2="73455" y2="46845"/>
                        <a14:foregroundMark x1="73273" y1="44479" x2="73273" y2="44479"/>
                        <a14:foregroundMark x1="71455" y1="41325" x2="71455" y2="41325"/>
                        <a14:foregroundMark x1="67636" y1="38644" x2="67636" y2="38644"/>
                        <a14:foregroundMark x1="68182" y1="38170" x2="68182" y2="38170"/>
                        <a14:foregroundMark x1="68909" y1="41167" x2="68909" y2="41167"/>
                        <a14:foregroundMark x1="72364" y1="44953" x2="72364" y2="44953"/>
                        <a14:foregroundMark x1="72909" y1="45584" x2="72909" y2="45584"/>
                        <a14:foregroundMark x1="74545" y1="46057" x2="74545" y2="46057"/>
                        <a14:foregroundMark x1="73091" y1="47950" x2="73091" y2="47950"/>
                        <a14:foregroundMark x1="74364" y1="49842" x2="74364" y2="49842"/>
                        <a14:foregroundMark x1="74909" y1="53943" x2="74909" y2="53943"/>
                        <a14:foregroundMark x1="45636" y1="36593" x2="45636" y2="36593"/>
                        <a14:foregroundMark x1="53636" y1="24132" x2="53636" y2="24132"/>
                        <a14:foregroundMark x1="52727" y1="19401" x2="52727" y2="19401"/>
                        <a14:foregroundMark x1="57091" y1="24921" x2="57091" y2="24921"/>
                        <a14:foregroundMark x1="49636" y1="26183" x2="49636" y2="26183"/>
                        <a14:foregroundMark x1="56727" y1="18927" x2="56727" y2="18927"/>
                        <a14:foregroundMark x1="57091" y1="18139" x2="57091" y2="18139"/>
                        <a14:foregroundMark x1="58545" y1="20189" x2="58545" y2="20189"/>
                        <a14:foregroundMark x1="58909" y1="21924" x2="58909" y2="21924"/>
                        <a14:foregroundMark x1="61091" y1="25079" x2="61091" y2="25079"/>
                        <a14:foregroundMark x1="61636" y1="28076" x2="61636" y2="28076"/>
                        <a14:foregroundMark x1="59818" y1="29968" x2="59818" y2="29968"/>
                        <a14:foregroundMark x1="27455" y1="23502" x2="27455" y2="23502"/>
                        <a14:foregroundMark x1="26909" y1="26341" x2="26909" y2="26341"/>
                        <a14:foregroundMark x1="31091" y1="22397" x2="31091" y2="22397"/>
                        <a14:foregroundMark x1="43091" y1="7413" x2="43091" y2="7413"/>
                        <a14:foregroundMark x1="41818" y1="4416" x2="41818" y2="4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03" y="2776931"/>
            <a:ext cx="2407998" cy="277576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2031506" y="5270334"/>
            <a:ext cx="5328592" cy="4390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BIGGER, BETTER, FASTER, CHEAPER</a:t>
            </a:r>
            <a:endParaRPr lang="de-D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2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Benefits of automation</a:t>
            </a:r>
          </a:p>
        </p:txBody>
      </p:sp>
      <p:sp>
        <p:nvSpPr>
          <p:cNvPr id="27652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Aft>
                <a:spcPts val="600"/>
              </a:spcAft>
              <a:buSzPct val="100000"/>
              <a:buFont typeface="+mj-lt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ts val="60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59FE48EF-4F96-48BB-B50C-F10BCA9ED32C}" type="slidenum">
              <a:rPr lang="en-GB" altLang="de-DE" sz="600"/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7</a:t>
            </a:fld>
            <a:endParaRPr lang="en-GB" altLang="de-DE" sz="600"/>
          </a:p>
        </p:txBody>
      </p:sp>
      <p:sp>
        <p:nvSpPr>
          <p:cNvPr id="2" name="Textfeld 1"/>
          <p:cNvSpPr txBox="1"/>
          <p:nvPr/>
        </p:nvSpPr>
        <p:spPr>
          <a:xfrm>
            <a:off x="467545" y="1844824"/>
            <a:ext cx="151785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3600" b="1" dirty="0" err="1"/>
              <a:t>Bigger</a:t>
            </a:r>
            <a:endParaRPr lang="de-DE" sz="3600" b="1" dirty="0"/>
          </a:p>
        </p:txBody>
      </p:sp>
      <p:sp>
        <p:nvSpPr>
          <p:cNvPr id="4" name="Rechteck 3"/>
          <p:cNvSpPr/>
          <p:nvPr/>
        </p:nvSpPr>
        <p:spPr>
          <a:xfrm>
            <a:off x="395536" y="2636912"/>
            <a:ext cx="3888431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Deployment</a:t>
            </a:r>
          </a:p>
          <a:p>
            <a:endParaRPr lang="en-US" sz="900" b="1" dirty="0"/>
          </a:p>
          <a:p>
            <a:r>
              <a:rPr lang="en-US" sz="2000" dirty="0"/>
              <a:t>Rollout and deliver software automated to large scale environments (e.g. AWS</a:t>
            </a:r>
            <a:r>
              <a:rPr lang="en-US" sz="2000" dirty="0" smtClean="0"/>
              <a:t>)</a:t>
            </a:r>
            <a:endParaRPr lang="de-DE" sz="2000" dirty="0"/>
          </a:p>
        </p:txBody>
      </p:sp>
      <p:sp>
        <p:nvSpPr>
          <p:cNvPr id="11" name="Rechteck 10"/>
          <p:cNvSpPr/>
          <p:nvPr/>
        </p:nvSpPr>
        <p:spPr>
          <a:xfrm>
            <a:off x="385191" y="4339572"/>
            <a:ext cx="375476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Control</a:t>
            </a:r>
          </a:p>
          <a:p>
            <a:endParaRPr lang="en-US" sz="900" b="1" dirty="0"/>
          </a:p>
          <a:p>
            <a:r>
              <a:rPr lang="en-US" sz="2000" dirty="0"/>
              <a:t>Gain control over a huge number of components and systems</a:t>
            </a:r>
            <a:endParaRPr lang="de-DE" sz="2000" dirty="0"/>
          </a:p>
          <a:p>
            <a:endParaRPr lang="de-DE" sz="2000" b="1" dirty="0"/>
          </a:p>
        </p:txBody>
      </p:sp>
      <p:pic>
        <p:nvPicPr>
          <p:cNvPr id="10" name="Grafik 9" descr="http://www.rentp.com/images/CloudServer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39"/>
          <a:stretch/>
        </p:blipFill>
        <p:spPr bwMode="auto">
          <a:xfrm>
            <a:off x="4551096" y="2029541"/>
            <a:ext cx="4320000" cy="324000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7738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Benefits of automation</a:t>
            </a:r>
          </a:p>
        </p:txBody>
      </p:sp>
      <p:sp>
        <p:nvSpPr>
          <p:cNvPr id="27652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Aft>
                <a:spcPts val="600"/>
              </a:spcAft>
              <a:buSzPct val="100000"/>
              <a:buFont typeface="+mj-lt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ts val="60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59FE48EF-4F96-48BB-B50C-F10BCA9ED32C}" type="slidenum">
              <a:rPr lang="en-GB" altLang="de-DE" sz="600"/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8</a:t>
            </a:fld>
            <a:endParaRPr lang="en-GB" altLang="de-DE" sz="600"/>
          </a:p>
        </p:txBody>
      </p:sp>
      <p:sp>
        <p:nvSpPr>
          <p:cNvPr id="2" name="Textfeld 1"/>
          <p:cNvSpPr txBox="1"/>
          <p:nvPr/>
        </p:nvSpPr>
        <p:spPr>
          <a:xfrm>
            <a:off x="467545" y="1844824"/>
            <a:ext cx="137537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3600" b="1" dirty="0" err="1"/>
              <a:t>Better</a:t>
            </a:r>
            <a:endParaRPr lang="de-DE" sz="3600" b="1" dirty="0"/>
          </a:p>
        </p:txBody>
      </p:sp>
      <p:pic>
        <p:nvPicPr>
          <p:cNvPr id="1026" name="Picture 2" descr="http://i1.wp.com/aboundingwisdom.com/wp-content/uploads/2014/05/better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9280" y="2058107"/>
            <a:ext cx="43200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Rechteck 14"/>
          <p:cNvSpPr/>
          <p:nvPr/>
        </p:nvSpPr>
        <p:spPr>
          <a:xfrm>
            <a:off x="395536" y="2636912"/>
            <a:ext cx="388843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Project Management</a:t>
            </a:r>
            <a:endParaRPr lang="de-DE" sz="2000" b="1" dirty="0"/>
          </a:p>
          <a:p>
            <a:endParaRPr lang="en-US" sz="900" b="1" dirty="0"/>
          </a:p>
          <a:p>
            <a:r>
              <a:rPr lang="en-US" sz="2000" dirty="0"/>
              <a:t>Reduces risk of cost, schedule and budget</a:t>
            </a:r>
            <a:endParaRPr lang="de-DE" sz="2000" dirty="0"/>
          </a:p>
        </p:txBody>
      </p:sp>
      <p:sp>
        <p:nvSpPr>
          <p:cNvPr id="16" name="Rechteck 15"/>
          <p:cNvSpPr/>
          <p:nvPr/>
        </p:nvSpPr>
        <p:spPr>
          <a:xfrm>
            <a:off x="395536" y="3943890"/>
            <a:ext cx="375476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Improve Quality</a:t>
            </a:r>
            <a:endParaRPr lang="de-DE" sz="2000" b="1" dirty="0"/>
          </a:p>
          <a:p>
            <a:endParaRPr lang="en-US" sz="900" b="1" dirty="0"/>
          </a:p>
          <a:p>
            <a:r>
              <a:rPr lang="en-US" sz="2000" dirty="0"/>
              <a:t>Can help to improve your quality of software and developer skills</a:t>
            </a:r>
            <a:endParaRPr lang="de-DE" sz="2000" dirty="0"/>
          </a:p>
          <a:p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687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Benefits of automation</a:t>
            </a:r>
          </a:p>
        </p:txBody>
      </p:sp>
      <p:sp>
        <p:nvSpPr>
          <p:cNvPr id="27652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Aft>
                <a:spcPts val="600"/>
              </a:spcAft>
              <a:buSzPct val="100000"/>
              <a:buFont typeface="+mj-lt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ts val="60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59FE48EF-4F96-48BB-B50C-F10BCA9ED32C}" type="slidenum">
              <a:rPr lang="en-GB" altLang="de-DE" sz="600"/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9</a:t>
            </a:fld>
            <a:endParaRPr lang="en-GB" altLang="de-DE" sz="600"/>
          </a:p>
        </p:txBody>
      </p:sp>
      <p:sp>
        <p:nvSpPr>
          <p:cNvPr id="2" name="Textfeld 1"/>
          <p:cNvSpPr txBox="1"/>
          <p:nvPr/>
        </p:nvSpPr>
        <p:spPr>
          <a:xfrm>
            <a:off x="467545" y="1844824"/>
            <a:ext cx="138499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3600" b="1" dirty="0" err="1"/>
              <a:t>Faster</a:t>
            </a:r>
            <a:endParaRPr lang="de-DE" sz="3600" b="1" dirty="0"/>
          </a:p>
        </p:txBody>
      </p:sp>
      <p:pic>
        <p:nvPicPr>
          <p:cNvPr id="2050" name="Picture 2" descr="http://www.digitallanding.com/wp-content/uploads/2012/07/Faster_Internet-e13463619724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r="5662"/>
          <a:stretch/>
        </p:blipFill>
        <p:spPr bwMode="auto">
          <a:xfrm>
            <a:off x="4551096" y="2060848"/>
            <a:ext cx="4320000" cy="3240000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395536" y="2636912"/>
            <a:ext cx="3888431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Development</a:t>
            </a:r>
            <a:endParaRPr lang="de-DE" sz="2000" b="1" dirty="0"/>
          </a:p>
          <a:p>
            <a:endParaRPr lang="en-US" sz="900" b="1" dirty="0"/>
          </a:p>
          <a:p>
            <a:r>
              <a:rPr lang="en-US" sz="2000" dirty="0"/>
              <a:t>Detect problems of development early and act on them before they get bigger</a:t>
            </a:r>
            <a:endParaRPr lang="de-DE" sz="2000" dirty="0"/>
          </a:p>
        </p:txBody>
      </p:sp>
      <p:sp>
        <p:nvSpPr>
          <p:cNvPr id="14" name="Rechteck 13"/>
          <p:cNvSpPr/>
          <p:nvPr/>
        </p:nvSpPr>
        <p:spPr>
          <a:xfrm>
            <a:off x="395536" y="4154287"/>
            <a:ext cx="375476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Testing</a:t>
            </a:r>
            <a:endParaRPr lang="de-DE" sz="2000" dirty="0"/>
          </a:p>
          <a:p>
            <a:endParaRPr lang="en-US" sz="900" b="1" dirty="0"/>
          </a:p>
          <a:p>
            <a:r>
              <a:rPr lang="en-US" sz="2000" dirty="0"/>
              <a:t>Continuous automated testing</a:t>
            </a:r>
            <a:endParaRPr lang="de-DE" sz="2000" dirty="0"/>
          </a:p>
          <a:p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414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hoeb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" id="{77B737E4-4EA7-4048-92B9-CE7934B09F98}" vid="{3367DCC5-BBE5-45D4-AF85-5D6D1FEC7A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DNNConnect 2015 Template</Template>
  <TotalTime>0</TotalTime>
  <Words>476</Words>
  <Application>Microsoft Office PowerPoint</Application>
  <PresentationFormat>Bildschirmpräsentation (4:3)</PresentationFormat>
  <Paragraphs>161</Paragraphs>
  <Slides>22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Calibri</vt:lpstr>
      <vt:lpstr>Rockwell</vt:lpstr>
      <vt:lpstr>Wingdings</vt:lpstr>
      <vt:lpstr>Wingdings 2</vt:lpstr>
      <vt:lpstr>Phoebe</vt:lpstr>
      <vt:lpstr>DNN LOVES JENKINS FOR CONTINUOUS INTEGRATION</vt:lpstr>
      <vt:lpstr>About us</vt:lpstr>
      <vt:lpstr>Agenda</vt:lpstr>
      <vt:lpstr>Story of software development</vt:lpstr>
      <vt:lpstr>Our pain points of complexity</vt:lpstr>
      <vt:lpstr>What do we need?</vt:lpstr>
      <vt:lpstr>Benefits of automation</vt:lpstr>
      <vt:lpstr>Benefits of automation</vt:lpstr>
      <vt:lpstr>Benefits of automation</vt:lpstr>
      <vt:lpstr>Benefits of automation</vt:lpstr>
      <vt:lpstr>How to automate?</vt:lpstr>
      <vt:lpstr>What is Jenkins?</vt:lpstr>
      <vt:lpstr>What is Jenkins?</vt:lpstr>
      <vt:lpstr>What is Jenkins?</vt:lpstr>
      <vt:lpstr>First steps with Jenkins</vt:lpstr>
      <vt:lpstr>First steps with Jenkins</vt:lpstr>
      <vt:lpstr>Best practices</vt:lpstr>
      <vt:lpstr>How about a real life example</vt:lpstr>
      <vt:lpstr>Real life</vt:lpstr>
      <vt:lpstr>Real life</vt:lpstr>
      <vt:lpstr>Real life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Steffen Ivanowitsch</dc:creator>
  <cp:lastModifiedBy>Steffen Ivanowitsch</cp:lastModifiedBy>
  <cp:revision>166</cp:revision>
  <dcterms:created xsi:type="dcterms:W3CDTF">2015-05-21T07:38:11Z</dcterms:created>
  <dcterms:modified xsi:type="dcterms:W3CDTF">2015-06-15T11:57:11Z</dcterms:modified>
</cp:coreProperties>
</file>